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DCE-6FFB-45D2-8DE3-7723A33F77D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698E-C917-464A-803F-2AA1C7AC4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297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DCE-6FFB-45D2-8DE3-7723A33F77D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698E-C917-464A-803F-2AA1C7AC4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585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DCE-6FFB-45D2-8DE3-7723A33F77D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698E-C917-464A-803F-2AA1C7AC4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65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DCE-6FFB-45D2-8DE3-7723A33F77D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698E-C917-464A-803F-2AA1C7AC4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571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DCE-6FFB-45D2-8DE3-7723A33F77D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698E-C917-464A-803F-2AA1C7AC4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89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DCE-6FFB-45D2-8DE3-7723A33F77D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698E-C917-464A-803F-2AA1C7AC4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40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DCE-6FFB-45D2-8DE3-7723A33F77D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698E-C917-464A-803F-2AA1C7AC4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52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DCE-6FFB-45D2-8DE3-7723A33F77D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698E-C917-464A-803F-2AA1C7AC4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593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DCE-6FFB-45D2-8DE3-7723A33F77D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698E-C917-464A-803F-2AA1C7AC4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91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DCE-6FFB-45D2-8DE3-7723A33F77D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698E-C917-464A-803F-2AA1C7AC4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852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DCE-6FFB-45D2-8DE3-7723A33F77D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698E-C917-464A-803F-2AA1C7AC4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457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BEDCE-6FFB-45D2-8DE3-7723A33F77D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E698E-C917-464A-803F-2AA1C7AC4F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146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68075" y="813732"/>
            <a:ext cx="1830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points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68075" y="1929468"/>
            <a:ext cx="631923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Straight Leg Raising(SLR)</a:t>
            </a:r>
          </a:p>
          <a:p>
            <a:pPr marL="342900" indent="-342900">
              <a:buAutoNum type="arabicPeriod"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Transforaminal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Percutaneous Endoscopic Discectomy (PTED)</a:t>
            </a:r>
          </a:p>
          <a:p>
            <a:pPr marL="342900" indent="-342900">
              <a:buAutoNum type="arabicPeriod"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Efficacy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49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744142"/>
              </p:ext>
            </p:extLst>
          </p:nvPr>
        </p:nvGraphicFramePr>
        <p:xfrm>
          <a:off x="75383" y="595154"/>
          <a:ext cx="6073746" cy="13933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0080">
                  <a:extLst>
                    <a:ext uri="{9D8B030D-6E8A-4147-A177-3AD203B41FA5}">
                      <a16:colId xmlns:a16="http://schemas.microsoft.com/office/drawing/2014/main" val="3268267536"/>
                    </a:ext>
                  </a:extLst>
                </a:gridCol>
                <a:gridCol w="711260">
                  <a:extLst>
                    <a:ext uri="{9D8B030D-6E8A-4147-A177-3AD203B41FA5}">
                      <a16:colId xmlns:a16="http://schemas.microsoft.com/office/drawing/2014/main" val="1676869813"/>
                    </a:ext>
                  </a:extLst>
                </a:gridCol>
                <a:gridCol w="1164224">
                  <a:extLst>
                    <a:ext uri="{9D8B030D-6E8A-4147-A177-3AD203B41FA5}">
                      <a16:colId xmlns:a16="http://schemas.microsoft.com/office/drawing/2014/main" val="283398188"/>
                    </a:ext>
                  </a:extLst>
                </a:gridCol>
                <a:gridCol w="893328">
                  <a:extLst>
                    <a:ext uri="{9D8B030D-6E8A-4147-A177-3AD203B41FA5}">
                      <a16:colId xmlns:a16="http://schemas.microsoft.com/office/drawing/2014/main" val="3850677596"/>
                    </a:ext>
                  </a:extLst>
                </a:gridCol>
                <a:gridCol w="892698">
                  <a:extLst>
                    <a:ext uri="{9D8B030D-6E8A-4147-A177-3AD203B41FA5}">
                      <a16:colId xmlns:a16="http://schemas.microsoft.com/office/drawing/2014/main" val="3168220583"/>
                    </a:ext>
                  </a:extLst>
                </a:gridCol>
                <a:gridCol w="982156">
                  <a:extLst>
                    <a:ext uri="{9D8B030D-6E8A-4147-A177-3AD203B41FA5}">
                      <a16:colId xmlns:a16="http://schemas.microsoft.com/office/drawing/2014/main" val="2906481507"/>
                    </a:ext>
                  </a:extLst>
                </a:gridCol>
              </a:tblGrid>
              <a:tr h="3693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3350" indent="-133350"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33350" indent="-133350"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n(%)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3350" indent="-133350"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BMI 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33350" indent="-133350"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(Mean±SD)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3350" indent="-133350"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L3-L4(%)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3350" indent="-133350"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L4-L5(%)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3350" indent="-133350"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L5-S1(%)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3978540"/>
                  </a:ext>
                </a:extLst>
              </a:tr>
              <a:tr h="18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SLR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9029554"/>
                  </a:ext>
                </a:extLst>
              </a:tr>
              <a:tr h="2110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0°-30°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19(21%) 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21.78±6.30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2(10.5%)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5(26.3 %)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12(63.2%)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817138"/>
                  </a:ext>
                </a:extLst>
              </a:tr>
              <a:tr h="2327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31°-60°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51(54%)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24.06±3.27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1(2.0%)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25(49.0%)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25(49.0%)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9009364"/>
                  </a:ext>
                </a:extLst>
              </a:tr>
              <a:tr h="2110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Negative(61°-)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26(25%)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23.61±3.26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2(7.7%)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13(50.0%)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11(42.3%)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2504356"/>
                  </a:ext>
                </a:extLst>
              </a:tr>
              <a:tr h="18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050" kern="1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5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,p=0.464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05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50" kern="1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,p=0.492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945706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49734" y="147755"/>
            <a:ext cx="4676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6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 1</a:t>
            </a:r>
            <a:r>
              <a:rPr lang="en-US" altLang="zh-CN" sz="1600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200" kern="100" dirty="0">
                <a:latin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Demographic and baseline </a:t>
            </a:r>
            <a:r>
              <a:rPr lang="en-US" altLang="zh-CN" sz="1600" b="1" kern="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characteristics.</a:t>
            </a:r>
            <a:endParaRPr lang="zh-CN" altLang="zh-CN" sz="12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660367"/>
              </p:ext>
            </p:extLst>
          </p:nvPr>
        </p:nvGraphicFramePr>
        <p:xfrm>
          <a:off x="6315849" y="595153"/>
          <a:ext cx="5698921" cy="13933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1568">
                  <a:extLst>
                    <a:ext uri="{9D8B030D-6E8A-4147-A177-3AD203B41FA5}">
                      <a16:colId xmlns:a16="http://schemas.microsoft.com/office/drawing/2014/main" val="2991749048"/>
                    </a:ext>
                  </a:extLst>
                </a:gridCol>
                <a:gridCol w="1378865">
                  <a:extLst>
                    <a:ext uri="{9D8B030D-6E8A-4147-A177-3AD203B41FA5}">
                      <a16:colId xmlns:a16="http://schemas.microsoft.com/office/drawing/2014/main" val="2929019547"/>
                    </a:ext>
                  </a:extLst>
                </a:gridCol>
                <a:gridCol w="1010648">
                  <a:extLst>
                    <a:ext uri="{9D8B030D-6E8A-4147-A177-3AD203B41FA5}">
                      <a16:colId xmlns:a16="http://schemas.microsoft.com/office/drawing/2014/main" val="1267560295"/>
                    </a:ext>
                  </a:extLst>
                </a:gridCol>
                <a:gridCol w="918596">
                  <a:extLst>
                    <a:ext uri="{9D8B030D-6E8A-4147-A177-3AD203B41FA5}">
                      <a16:colId xmlns:a16="http://schemas.microsoft.com/office/drawing/2014/main" val="4253057505"/>
                    </a:ext>
                  </a:extLst>
                </a:gridCol>
                <a:gridCol w="919244">
                  <a:extLst>
                    <a:ext uri="{9D8B030D-6E8A-4147-A177-3AD203B41FA5}">
                      <a16:colId xmlns:a16="http://schemas.microsoft.com/office/drawing/2014/main" val="906551610"/>
                    </a:ext>
                  </a:extLst>
                </a:gridCol>
              </a:tblGrid>
              <a:tr h="3410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SLR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Preoperative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VAS</a:t>
                      </a:r>
                      <a:r>
                        <a:rPr lang="zh-CN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lumbar</a:t>
                      </a:r>
                      <a:r>
                        <a:rPr lang="zh-CN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Preoperative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VAS</a:t>
                      </a:r>
                      <a:r>
                        <a:rPr lang="zh-CN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leg</a:t>
                      </a:r>
                      <a:r>
                        <a:rPr lang="zh-CN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Preoperative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ODI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Preoperative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JOA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4179863"/>
                  </a:ext>
                </a:extLst>
              </a:tr>
              <a:tr h="210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4.09±3.16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7.06±2.40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58.08±20.47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11.84±4.56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9257604"/>
                  </a:ext>
                </a:extLst>
              </a:tr>
              <a:tr h="2104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0°-30°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3.69±2.52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6.47±1.78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49.34±17.62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13.53±2.93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229952"/>
                  </a:ext>
                </a:extLst>
              </a:tr>
              <a:tr h="2104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31°-60°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4.00±3.38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7.14±2.46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59.02±19.77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11.57±4.64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7586897"/>
                  </a:ext>
                </a:extLst>
              </a:tr>
              <a:tr h="2104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</a:t>
                      </a: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(61°-)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4.58±3.19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7.35±2.68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62.60±22.48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11.15±5.17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1625311"/>
                  </a:ext>
                </a:extLst>
              </a:tr>
              <a:tr h="210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050" kern="1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5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,p=0.614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050" kern="1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5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,p=0.114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05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50" kern="1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,p=0.065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05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50" kern="1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,p=0.076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0269696"/>
                  </a:ext>
                </a:extLst>
              </a:tr>
            </a:tbl>
          </a:graphicData>
        </a:graphic>
      </p:graphicFrame>
      <p:sp>
        <p:nvSpPr>
          <p:cNvPr id="15" name="矩形 14"/>
          <p:cNvSpPr/>
          <p:nvPr/>
        </p:nvSpPr>
        <p:spPr>
          <a:xfrm>
            <a:off x="6181625" y="-4404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600" b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2</a:t>
            </a:r>
            <a:r>
              <a:rPr lang="zh-CN" altLang="zh-CN" sz="1600" b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r>
              <a:rPr lang="en-US" altLang="zh-CN" sz="1600" b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Preoperative estimation of mean values of VAS, ODI and JOA for patients between SLR positive and negative (</a:t>
            </a:r>
            <a:r>
              <a:rPr lang="en-US" altLang="zh-CN" sz="1600" b="1" kern="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mean±SD</a:t>
            </a:r>
            <a:r>
              <a:rPr lang="en-US" altLang="zh-CN" sz="1600" b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zh-CN" altLang="zh-CN" sz="1600" b="1" kern="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621179"/>
              </p:ext>
            </p:extLst>
          </p:nvPr>
        </p:nvGraphicFramePr>
        <p:xfrm>
          <a:off x="1593020" y="2332717"/>
          <a:ext cx="5537877" cy="45252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3341">
                  <a:extLst>
                    <a:ext uri="{9D8B030D-6E8A-4147-A177-3AD203B41FA5}">
                      <a16:colId xmlns:a16="http://schemas.microsoft.com/office/drawing/2014/main" val="1167862461"/>
                    </a:ext>
                  </a:extLst>
                </a:gridCol>
                <a:gridCol w="839144">
                  <a:extLst>
                    <a:ext uri="{9D8B030D-6E8A-4147-A177-3AD203B41FA5}">
                      <a16:colId xmlns:a16="http://schemas.microsoft.com/office/drawing/2014/main" val="1959646911"/>
                    </a:ext>
                  </a:extLst>
                </a:gridCol>
                <a:gridCol w="838552">
                  <a:extLst>
                    <a:ext uri="{9D8B030D-6E8A-4147-A177-3AD203B41FA5}">
                      <a16:colId xmlns:a16="http://schemas.microsoft.com/office/drawing/2014/main" val="2941945647"/>
                    </a:ext>
                  </a:extLst>
                </a:gridCol>
                <a:gridCol w="839144">
                  <a:extLst>
                    <a:ext uri="{9D8B030D-6E8A-4147-A177-3AD203B41FA5}">
                      <a16:colId xmlns:a16="http://schemas.microsoft.com/office/drawing/2014/main" val="3506467714"/>
                    </a:ext>
                  </a:extLst>
                </a:gridCol>
                <a:gridCol w="838552">
                  <a:extLst>
                    <a:ext uri="{9D8B030D-6E8A-4147-A177-3AD203B41FA5}">
                      <a16:colId xmlns:a16="http://schemas.microsoft.com/office/drawing/2014/main" val="3779618742"/>
                    </a:ext>
                  </a:extLst>
                </a:gridCol>
                <a:gridCol w="839144">
                  <a:extLst>
                    <a:ext uri="{9D8B030D-6E8A-4147-A177-3AD203B41FA5}">
                      <a16:colId xmlns:a16="http://schemas.microsoft.com/office/drawing/2014/main" val="101943105"/>
                    </a:ext>
                  </a:extLst>
                </a:gridCol>
              </a:tblGrid>
              <a:tr h="300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SLR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Pre-op to 1d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Pre-op to 3 mo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Pre-op to 6 mo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Pre-op to 12 mo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Pre-op to 36 mo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147114368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VAS(lumbar)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2082803522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0°-30°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2.42±2.27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2.21±2.70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2.42±2.63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2.68±2.60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2.78±2.71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2059118153"/>
                  </a:ext>
                </a:extLst>
              </a:tr>
              <a:tr h="3428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31°-60°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3.04±3.12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3.22±3.13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3.33±3.14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3.41±3.16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3.43±3.13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2541367965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Negative(61°-)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3.73±3.21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3.81±3.25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3.85±3.17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3.88±3.03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3.88±3.03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914076771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0.403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0.372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0.385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0.498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0.520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517073436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VAS(leg)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3831085367"/>
                  </a:ext>
                </a:extLst>
              </a:tr>
              <a:tr h="1910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0°-30°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4.89±1.73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5.11±1.29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5.37±1.46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5.32±1.53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5.39±1.54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1722965807"/>
                  </a:ext>
                </a:extLst>
              </a:tr>
              <a:tr h="2224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31°-60°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5.84±2.49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6.10±2.47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6.25±2.46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6.51±2.39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6.59±2.38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2929561670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Negative(61°-)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6.69</a:t>
                      </a:r>
                      <a:r>
                        <a:rPr lang="en-US" sz="9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±2.60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6.77</a:t>
                      </a:r>
                      <a:r>
                        <a:rPr lang="en-US" sz="9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±2.57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6.80</a:t>
                      </a:r>
                      <a:r>
                        <a:rPr lang="en-US" sz="9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±2.59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6.73</a:t>
                      </a:r>
                      <a:r>
                        <a:rPr lang="en-US" sz="9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±2.44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6.73</a:t>
                      </a:r>
                      <a:r>
                        <a:rPr lang="en-US" sz="9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±2.44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1686070555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0.012*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0.006*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0.020*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0.010*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0.008*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573988944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ODI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1031315577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0°-30°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24.77±13.76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30.96±14.97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36.19±13.55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39.02±16.55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44.92±18.23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1460870401"/>
                  </a:ext>
                </a:extLst>
              </a:tr>
              <a:tr h="3428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31°-60°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39.99±21.19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47.09±19.45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50.55±19.66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53.28±19.19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56.41±20.49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1512742845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Negative(61°-)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46.13</a:t>
                      </a:r>
                      <a:r>
                        <a:rPr lang="en-US" sz="9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±20.37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50.55</a:t>
                      </a:r>
                      <a:r>
                        <a:rPr lang="en-US" sz="9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±21.41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54.08</a:t>
                      </a:r>
                      <a:r>
                        <a:rPr lang="en-US" sz="9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±20.79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56.20</a:t>
                      </a:r>
                      <a:r>
                        <a:rPr lang="en-US" sz="9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±21.91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58.83</a:t>
                      </a:r>
                      <a:r>
                        <a:rPr lang="en-US" sz="9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±22.32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2432157257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0.002*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0.001*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0.002*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0.008*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0.026*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3484470756"/>
                  </a:ext>
                </a:extLst>
              </a:tr>
              <a:tr h="1910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JOA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2425234950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0°-30°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8.42±3.25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9.11±3.11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10.21±2.66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11.15±2.32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11.61±5.11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1301316056"/>
                  </a:ext>
                </a:extLst>
              </a:tr>
              <a:tr h="3428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31°-60°</a:t>
                      </a:r>
                      <a:r>
                        <a:rPr lang="zh-CN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11.08±4.94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11.98±4.71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13.04±4.71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14.12±4.60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15.18±6.12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4006044987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Negative(61°-)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12.65</a:t>
                      </a:r>
                      <a:r>
                        <a:rPr lang="en-US" sz="9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±4.72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12.73</a:t>
                      </a:r>
                      <a:r>
                        <a:rPr lang="en-US" sz="9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±5.20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13.46</a:t>
                      </a:r>
                      <a:r>
                        <a:rPr lang="en-US" sz="9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±4.93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13.92</a:t>
                      </a:r>
                      <a:r>
                        <a:rPr lang="en-US" sz="9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±5.03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14.96</a:t>
                      </a:r>
                      <a:r>
                        <a:rPr lang="en-US" sz="9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±6.48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2528865987"/>
                  </a:ext>
                </a:extLst>
              </a:tr>
              <a:tr h="185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0.006*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0.012*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0.010*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0.010*</a:t>
                      </a:r>
                      <a:endParaRPr lang="zh-CN" sz="9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0.019*</a:t>
                      </a:r>
                      <a:endParaRPr lang="zh-CN" sz="9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18" marR="60218" marT="0" marB="0"/>
                </a:tc>
                <a:extLst>
                  <a:ext uri="{0D108BD9-81ED-4DB2-BD59-A6C34878D82A}">
                    <a16:rowId xmlns:a16="http://schemas.microsoft.com/office/drawing/2014/main" val="3882020070"/>
                  </a:ext>
                </a:extLst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 rot="16200000">
            <a:off x="-911255" y="3460212"/>
            <a:ext cx="3631763" cy="13767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b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3.  Comparison of change of mean values for all chronological phases (2 phases each time) for patients between SLR positive and negative (</a:t>
            </a:r>
            <a:r>
              <a:rPr lang="en-US" altLang="zh-CN" sz="1600" b="1" kern="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mean±SD</a:t>
            </a:r>
            <a:r>
              <a:rPr lang="en-US" altLang="zh-CN" sz="1600" b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zh-CN" altLang="en-US" sz="1600" b="1" kern="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130897" y="2228094"/>
            <a:ext cx="50611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relation between SLR and the results obtained </a:t>
            </a:r>
            <a:r>
              <a:rPr lang="en-US" altLang="zh-CN" sz="1600" b="1" kern="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altLang="zh-CN" sz="1600" b="1" kern="1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VAS, </a:t>
            </a:r>
            <a:r>
              <a:rPr lang="en-US" altLang="zh-CN" sz="1600" b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ODI and </a:t>
            </a:r>
            <a:r>
              <a:rPr lang="en-US" altLang="zh-CN" sz="1600" b="1" kern="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JOA in </a:t>
            </a:r>
            <a:r>
              <a:rPr lang="en-US" altLang="zh-CN" sz="1600" b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3-year follow-up</a:t>
            </a:r>
            <a:endParaRPr lang="zh-CN" altLang="en-US" sz="1600" b="1" kern="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387" y="2828946"/>
            <a:ext cx="3614693" cy="398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25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3308" y="813732"/>
            <a:ext cx="345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 Home Messages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93308" y="1929468"/>
            <a:ext cx="1064047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provides reference and guidance for the application of 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transforaminal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percutaneous endoscopic discectomy.</a:t>
            </a:r>
          </a:p>
          <a:p>
            <a:pPr marL="342900" indent="-342900">
              <a:buAutoNum type="arabicPeriod"/>
            </a:pP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PTED showed great effect on treating patients with lumbar disc herniation. </a:t>
            </a:r>
          </a:p>
          <a:p>
            <a:pPr marL="342900" indent="-342900">
              <a:buAutoNum type="arabicPeriod"/>
            </a:pP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SLR negative showed greater satisfaction than Patients with SLR positive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81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442</Words>
  <Application>Microsoft Office PowerPoint</Application>
  <PresentationFormat>宽屏</PresentationFormat>
  <Paragraphs>212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等线 Light</vt:lpstr>
      <vt:lpstr>宋体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think</dc:creator>
  <cp:lastModifiedBy>think</cp:lastModifiedBy>
  <cp:revision>9</cp:revision>
  <dcterms:created xsi:type="dcterms:W3CDTF">2019-07-28T03:08:44Z</dcterms:created>
  <dcterms:modified xsi:type="dcterms:W3CDTF">2019-08-01T09:22:36Z</dcterms:modified>
</cp:coreProperties>
</file>